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9"/>
  </p:notesMasterIdLst>
  <p:handoutMasterIdLst>
    <p:handoutMasterId r:id="rId10"/>
  </p:handoutMasterIdLst>
  <p:sldIdLst>
    <p:sldId id="256" r:id="rId3"/>
    <p:sldId id="276" r:id="rId4"/>
    <p:sldId id="283" r:id="rId5"/>
    <p:sldId id="284" r:id="rId6"/>
    <p:sldId id="435" r:id="rId7"/>
    <p:sldId id="434" r:id="rId8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poli, Patricia" initials="NP" lastIdx="0" clrIdx="0">
    <p:extLst/>
  </p:cmAuthor>
  <p:cmAuthor id="2" name="Link, Rachel" initials="LR" lastIdx="3" clrIdx="1">
    <p:extLst/>
  </p:cmAuthor>
  <p:cmAuthor id="3" name="Klick, Holly" initials="KH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A50"/>
    <a:srgbClr val="76C48E"/>
    <a:srgbClr val="D38F45"/>
    <a:srgbClr val="FFC72C"/>
    <a:srgbClr val="AD841F"/>
    <a:srgbClr val="8A75B5"/>
    <a:srgbClr val="D8628C"/>
    <a:srgbClr val="00C7B1"/>
    <a:srgbClr val="E56A54"/>
    <a:srgbClr val="003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Modeled Plan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2F3-4CD0-85F2-77CC9A1A82D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581338745984097E-2"/>
                  <c:y val="3.7469802879332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F3-4CD0-85F2-77CC9A1A8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438321448906936E-2"/>
                  <c:y val="5.0834032572961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E1-4A98-BB16-D95A5B21F3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7534145536631012E-2"/>
                  <c:y val="4.784694325543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F3-4CD0-85F2-77CC9A1A8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8490492811369518E-2"/>
                  <c:y val="5.1609102100114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2F3-4CD0-85F2-77CC9A1A8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79271239294428E-3"/>
                  <c:y val="4.8393676434778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2F3-4CD0-85F2-77CC9A1A8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F12</c:v>
                </c:pt>
                <c:pt idx="1">
                  <c:v>F13</c:v>
                </c:pt>
                <c:pt idx="2">
                  <c:v>F14</c:v>
                </c:pt>
                <c:pt idx="3">
                  <c:v>F 15</c:v>
                </c:pt>
                <c:pt idx="4">
                  <c:v>F16</c:v>
                </c:pt>
                <c:pt idx="5">
                  <c:v>F17</c:v>
                </c:pt>
                <c:pt idx="6">
                  <c:v>F18</c:v>
                </c:pt>
                <c:pt idx="7">
                  <c:v>F19</c:v>
                </c:pt>
                <c:pt idx="8">
                  <c:v>F20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3" formatCode="_(#,##0_);[Red]\(#,##0\);\ &quot;  -  &quot;">
                  <c:v>28119</c:v>
                </c:pt>
                <c:pt idx="4" formatCode="_(#,##0_);[Red]\(#,##0\);\ &quot;  -  &quot;">
                  <c:v>28268</c:v>
                </c:pt>
                <c:pt idx="5" formatCode="_(#,##0_);[Red]\(#,##0\);\ &quot;  -  &quot;">
                  <c:v>28701</c:v>
                </c:pt>
                <c:pt idx="6" formatCode="_(#,##0_);[Red]\(#,##0\);\ &quot;  -  &quot;">
                  <c:v>29134</c:v>
                </c:pt>
                <c:pt idx="7" formatCode="_(#,##0_);[Red]\(#,##0\);\ &quot;  -  &quot;">
                  <c:v>29567</c:v>
                </c:pt>
                <c:pt idx="8" formatCode="_(#,##0_);[Red]\(#,##0\);\ &quot;  -  &quot;">
                  <c:v>30000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2F3-4CD0-85F2-77CC9A1A82D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Official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dPt>
            <c:idx val="5"/>
            <c:marker>
              <c:spPr>
                <a:solidFill>
                  <a:schemeClr val="bg1"/>
                </a:solidFill>
                <a:ln w="31750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8A-405F-9D52-1835F1641BF7}"/>
              </c:ext>
            </c:extLst>
          </c:dPt>
          <c:dLbls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2F3-4CD0-85F2-77CC9A1A8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402299393142013E-2"/>
                  <c:y val="-5.0834032572961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2F3-4CD0-85F2-77CC9A1A8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088010644355224"/>
                  <c:y val="-4.4089468054681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2F3-4CD0-85F2-77CC9A1A8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0140200996569525E-2"/>
                  <c:y val="-4.4464166083475247E-2"/>
                </c:manualLayout>
              </c:layout>
              <c:tx>
                <c:rich>
                  <a:bodyPr/>
                  <a:lstStyle/>
                  <a:p>
                    <a:fld id="{7BB78F74-5448-43A5-9083-66661EF41D1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8A-405F-9D52-1835F1641BF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F12</c:v>
                </c:pt>
                <c:pt idx="1">
                  <c:v>F13</c:v>
                </c:pt>
                <c:pt idx="2">
                  <c:v>F14</c:v>
                </c:pt>
                <c:pt idx="3">
                  <c:v>F 15</c:v>
                </c:pt>
                <c:pt idx="4">
                  <c:v>F16</c:v>
                </c:pt>
                <c:pt idx="5">
                  <c:v>F17</c:v>
                </c:pt>
                <c:pt idx="6">
                  <c:v>F18</c:v>
                </c:pt>
                <c:pt idx="7">
                  <c:v>F19</c:v>
                </c:pt>
                <c:pt idx="8">
                  <c:v>F20</c:v>
                </c:pt>
              </c:strCache>
            </c:strRef>
          </c:cat>
          <c:val>
            <c:numRef>
              <c:f>Sheet1!$D$2:$D$10</c:f>
              <c:numCache>
                <c:formatCode>_(#,##0_);[Red]\(#,##0\);\ "  -  "</c:formatCode>
                <c:ptCount val="9"/>
                <c:pt idx="0">
                  <c:v>27091</c:v>
                </c:pt>
                <c:pt idx="1">
                  <c:v>27965</c:v>
                </c:pt>
                <c:pt idx="2">
                  <c:v>28130</c:v>
                </c:pt>
                <c:pt idx="3">
                  <c:v>28119</c:v>
                </c:pt>
                <c:pt idx="4">
                  <c:v>28443</c:v>
                </c:pt>
                <c:pt idx="5">
                  <c:v>28713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2F3-4CD0-85F2-77CC9A1A8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37952"/>
        <c:axId val="55039488"/>
      </c:lineChart>
      <c:catAx>
        <c:axId val="5503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39488"/>
        <c:crosses val="autoZero"/>
        <c:auto val="1"/>
        <c:lblAlgn val="ctr"/>
        <c:lblOffset val="100"/>
        <c:noMultiLvlLbl val="0"/>
      </c:catAx>
      <c:valAx>
        <c:axId val="55039488"/>
        <c:scaling>
          <c:orientation val="minMax"/>
          <c:min val="265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3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Undergraduate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Modeled Plan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E75-4603-B823-04E926CAD8D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9255421168276284E-2"/>
                  <c:y val="4.8289920132702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A5-4B73-A76C-1E42D9292C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517506761320485E-2"/>
                  <c:y val="5.080502013961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2A5-4B73-A76C-1E42D9292C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6041677947408464E-2"/>
                  <c:y val="4.325972011887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2A5-4B73-A76C-1E42D9292C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237146366556187E-4"/>
                  <c:y val="5.5835220153436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2A5-4B73-A76C-1E42D9292C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F12</c:v>
                </c:pt>
                <c:pt idx="1">
                  <c:v>F13</c:v>
                </c:pt>
                <c:pt idx="2">
                  <c:v>F14</c:v>
                </c:pt>
                <c:pt idx="3">
                  <c:v>F 15</c:v>
                </c:pt>
                <c:pt idx="4">
                  <c:v>F16</c:v>
                </c:pt>
                <c:pt idx="5">
                  <c:v>F17</c:v>
                </c:pt>
                <c:pt idx="6">
                  <c:v>F18</c:v>
                </c:pt>
                <c:pt idx="7">
                  <c:v>F19</c:v>
                </c:pt>
                <c:pt idx="8">
                  <c:v>F20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3" formatCode="_(#,##0_);[Red]\(#,##0\);\ &quot;  -  &quot;">
                  <c:v>18579</c:v>
                </c:pt>
                <c:pt idx="4" formatCode="_(#,##0_);[Red]\(#,##0\);\ &quot;  -  &quot;">
                  <c:v>18651</c:v>
                </c:pt>
                <c:pt idx="5" formatCode="_(#,##0_);[Red]\(#,##0\);\ &quot;  -  &quot;">
                  <c:v>18937</c:v>
                </c:pt>
                <c:pt idx="6" formatCode="_(#,##0_);[Red]\(#,##0\);\ &quot;  -  &quot;">
                  <c:v>19222</c:v>
                </c:pt>
                <c:pt idx="7" formatCode="_(#,##0_);[Red]\(#,##0\);\ &quot;  -  &quot;">
                  <c:v>19508</c:v>
                </c:pt>
                <c:pt idx="8" formatCode="_(#,##0_);[Red]\(#,##0\);\ &quot;  -  &quot;">
                  <c:v>19793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E75-4603-B823-04E926CAD8D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Official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dPt>
            <c:idx val="5"/>
            <c:marker>
              <c:spPr>
                <a:solidFill>
                  <a:schemeClr val="bg1"/>
                </a:solidFill>
                <a:ln w="31750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6E-4F2B-8F0F-2C289ACED94B}"/>
              </c:ext>
            </c:extLst>
          </c:dPt>
          <c:dLbls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75-4603-B823-04E926CAD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157000139643713"/>
                  <c:y val="-4.5397555124753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E75-4603-B823-04E926CAD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522246810281196"/>
                  <c:y val="-3.7919390450660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E75-4603-B823-04E926CAD8D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647004214960116"/>
                  <c:y val="-1.45875800400871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46F57E-318B-4390-8C15-45C233F33C8F}" type="VALUE">
                      <a:rPr lang="en-US" smtClean="0"/>
                      <a:pPr>
                        <a:defRPr sz="1600" b="1" i="0" u="none" strike="noStrike" kern="120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6E-4F2B-8F0F-2C289ACED94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F12</c:v>
                </c:pt>
                <c:pt idx="1">
                  <c:v>F13</c:v>
                </c:pt>
                <c:pt idx="2">
                  <c:v>F14</c:v>
                </c:pt>
                <c:pt idx="3">
                  <c:v>F 15</c:v>
                </c:pt>
                <c:pt idx="4">
                  <c:v>F16</c:v>
                </c:pt>
                <c:pt idx="5">
                  <c:v>F17</c:v>
                </c:pt>
                <c:pt idx="6">
                  <c:v>F18</c:v>
                </c:pt>
                <c:pt idx="7">
                  <c:v>F19</c:v>
                </c:pt>
                <c:pt idx="8">
                  <c:v>F20</c:v>
                </c:pt>
              </c:strCache>
            </c:strRef>
          </c:cat>
          <c:val>
            <c:numRef>
              <c:f>Sheet1!$D$2:$D$10</c:f>
              <c:numCache>
                <c:formatCode>_(#,##0_);[Red]\(#,##0\);\ "  -  "</c:formatCode>
                <c:ptCount val="9"/>
                <c:pt idx="0">
                  <c:v>18024</c:v>
                </c:pt>
                <c:pt idx="1">
                  <c:v>18320</c:v>
                </c:pt>
                <c:pt idx="2">
                  <c:v>18355</c:v>
                </c:pt>
                <c:pt idx="3">
                  <c:v>18579</c:v>
                </c:pt>
                <c:pt idx="4">
                  <c:v>18980</c:v>
                </c:pt>
                <c:pt idx="5" formatCode="General">
                  <c:v>19500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E75-4603-B823-04E926CAD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29376"/>
        <c:axId val="95756288"/>
      </c:lineChart>
      <c:catAx>
        <c:axId val="554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56288"/>
        <c:crosses val="autoZero"/>
        <c:auto val="1"/>
        <c:lblAlgn val="ctr"/>
        <c:lblOffset val="100"/>
        <c:noMultiLvlLbl val="0"/>
      </c:catAx>
      <c:valAx>
        <c:axId val="9575628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2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Graduate &amp; Professional</a:t>
            </a:r>
            <a:endParaRPr lang="en-US" sz="1800" b="1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7141625082290044"/>
          <c:y val="2.51510000691157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Modeled Plan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92-4FAA-81CD-F6B02D13655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3120424174891003E-2"/>
                  <c:y val="-4.8289920132702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92-4FAA-81CD-F6B02D1365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0858338581846892E-2"/>
                  <c:y val="-4.577482012579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92-4FAA-81CD-F6B02D1365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644595360978989E-2"/>
                  <c:y val="-4.074462011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92-4FAA-81CD-F6B02D1365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02235047436113"/>
                  <c:y val="-4.3259720118879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692-4FAA-81CD-F6B02D1365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9720570088317525E-3"/>
                  <c:y val="-4.3259720118879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92-4FAA-81CD-F6B02D1365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F12</c:v>
                </c:pt>
                <c:pt idx="1">
                  <c:v>F13</c:v>
                </c:pt>
                <c:pt idx="2">
                  <c:v>F14</c:v>
                </c:pt>
                <c:pt idx="3">
                  <c:v>F 15</c:v>
                </c:pt>
                <c:pt idx="4">
                  <c:v>F16</c:v>
                </c:pt>
                <c:pt idx="5">
                  <c:v>F17</c:v>
                </c:pt>
                <c:pt idx="6">
                  <c:v>F18</c:v>
                </c:pt>
                <c:pt idx="7">
                  <c:v>F19</c:v>
                </c:pt>
                <c:pt idx="8">
                  <c:v>F20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3" formatCode="_(#,##0_);[Red]\(#,##0\);\ &quot;  -  &quot;">
                  <c:v>9540</c:v>
                </c:pt>
                <c:pt idx="4" formatCode="_(#,##0_);[Red]\(#,##0\);\ &quot;  -  &quot;">
                  <c:v>9617</c:v>
                </c:pt>
                <c:pt idx="5" formatCode="_(#,##0_);[Red]\(#,##0\);\ &quot;  -  &quot;">
                  <c:v>9764</c:v>
                </c:pt>
                <c:pt idx="6" formatCode="_(#,##0_);[Red]\(#,##0\);\ &quot;  -  &quot;">
                  <c:v>9912</c:v>
                </c:pt>
                <c:pt idx="7" formatCode="_(#,##0_);[Red]\(#,##0\);\ &quot;  -  &quot;">
                  <c:v>10059</c:v>
                </c:pt>
                <c:pt idx="8" formatCode="_(#,##0_);[Red]\(#,##0\);\ &quot;  -  &quot;">
                  <c:v>10207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692-4FAA-81CD-F6B02D13655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Official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dPt>
            <c:idx val="5"/>
            <c:marker>
              <c:spPr>
                <a:solidFill>
                  <a:schemeClr val="bg1"/>
                </a:solidFill>
                <a:ln w="31750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6A-4E10-9703-B0070C8220D8}"/>
              </c:ext>
            </c:extLst>
          </c:dPt>
          <c:dLbls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692-4FAA-81CD-F6B02D1365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692-4FAA-81CD-F6B02D1365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906680954023016E-2"/>
                  <c:y val="4.577482012579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692-4FAA-81CD-F6B02D1365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388283607822637E-3"/>
                  <c:y val="-1.2072480033175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692-4FAA-81CD-F6B02D1365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F12</c:v>
                </c:pt>
                <c:pt idx="1">
                  <c:v>F13</c:v>
                </c:pt>
                <c:pt idx="2">
                  <c:v>F14</c:v>
                </c:pt>
                <c:pt idx="3">
                  <c:v>F 15</c:v>
                </c:pt>
                <c:pt idx="4">
                  <c:v>F16</c:v>
                </c:pt>
                <c:pt idx="5">
                  <c:v>F17</c:v>
                </c:pt>
                <c:pt idx="6">
                  <c:v>F18</c:v>
                </c:pt>
                <c:pt idx="7">
                  <c:v>F19</c:v>
                </c:pt>
                <c:pt idx="8">
                  <c:v>F20</c:v>
                </c:pt>
              </c:strCache>
            </c:strRef>
          </c:cat>
          <c:val>
            <c:numRef>
              <c:f>Sheet1!$D$2:$D$10</c:f>
              <c:numCache>
                <c:formatCode>_(#,##0_);[Red]\(#,##0\);\ "  -  "</c:formatCode>
                <c:ptCount val="9"/>
                <c:pt idx="0">
                  <c:v>9067</c:v>
                </c:pt>
                <c:pt idx="1">
                  <c:v>9645</c:v>
                </c:pt>
                <c:pt idx="2">
                  <c:v>9775</c:v>
                </c:pt>
                <c:pt idx="3">
                  <c:v>9540</c:v>
                </c:pt>
                <c:pt idx="4">
                  <c:v>9463</c:v>
                </c:pt>
                <c:pt idx="5" formatCode="General">
                  <c:v>9213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692-4FAA-81CD-F6B02D136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08416"/>
        <c:axId val="104109952"/>
      </c:lineChart>
      <c:catAx>
        <c:axId val="10410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09952"/>
        <c:crosses val="autoZero"/>
        <c:auto val="1"/>
        <c:lblAlgn val="ctr"/>
        <c:lblOffset val="100"/>
        <c:noMultiLvlLbl val="0"/>
      </c:catAx>
      <c:valAx>
        <c:axId val="1041099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0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41650" cy="466725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9" y="5"/>
            <a:ext cx="3041650" cy="466725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r">
              <a:defRPr sz="1200"/>
            </a:lvl1pPr>
          </a:lstStyle>
          <a:p>
            <a:fld id="{33FD85BF-9053-4A4A-992B-70BE7C07018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9206"/>
            <a:ext cx="3041650" cy="46672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9" y="8839206"/>
            <a:ext cx="3041650" cy="46672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r">
              <a:defRPr sz="1200"/>
            </a:lvl1pPr>
          </a:lstStyle>
          <a:p>
            <a:fld id="{5CADA4E2-4DBA-46BC-B184-96EC489AF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1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41968" cy="466911"/>
          </a:xfrm>
          <a:prstGeom prst="rect">
            <a:avLst/>
          </a:prstGeom>
        </p:spPr>
        <p:txBody>
          <a:bodyPr vert="horz" lIns="93586" tIns="46793" rIns="93586" bIns="467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4"/>
            <a:ext cx="3041968" cy="466911"/>
          </a:xfrm>
          <a:prstGeom prst="rect">
            <a:avLst/>
          </a:prstGeom>
        </p:spPr>
        <p:txBody>
          <a:bodyPr vert="horz" lIns="93586" tIns="46793" rIns="93586" bIns="46793" rtlCol="0"/>
          <a:lstStyle>
            <a:lvl1pPr algn="r">
              <a:defRPr sz="1200"/>
            </a:lvl1pPr>
          </a:lstStyle>
          <a:p>
            <a:fld id="{15DF9967-0C9B-4C2F-B688-B80A7BC80CC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5225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6" tIns="46793" rIns="93586" bIns="467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4" y="4478477"/>
            <a:ext cx="5615940" cy="3664208"/>
          </a:xfrm>
          <a:prstGeom prst="rect">
            <a:avLst/>
          </a:prstGeom>
        </p:spPr>
        <p:txBody>
          <a:bodyPr vert="horz" lIns="93586" tIns="46793" rIns="93586" bIns="467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6"/>
            <a:ext cx="3041968" cy="466910"/>
          </a:xfrm>
          <a:prstGeom prst="rect">
            <a:avLst/>
          </a:prstGeom>
        </p:spPr>
        <p:txBody>
          <a:bodyPr vert="horz" lIns="93586" tIns="46793" rIns="93586" bIns="467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6"/>
            <a:ext cx="3041968" cy="466910"/>
          </a:xfrm>
          <a:prstGeom prst="rect">
            <a:avLst/>
          </a:prstGeom>
        </p:spPr>
        <p:txBody>
          <a:bodyPr vert="horz" lIns="93586" tIns="46793" rIns="93586" bIns="46793" rtlCol="0" anchor="b"/>
          <a:lstStyle>
            <a:lvl1pPr algn="r">
              <a:defRPr sz="1200"/>
            </a:lvl1pPr>
          </a:lstStyle>
          <a:p>
            <a:fld id="{D121A8AA-0966-4D17-85A6-1376FAA6D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4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857"/>
            <a:ext cx="12192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8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9" y="6016249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857"/>
            <a:ext cx="12192000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8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9" y="6016249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321147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4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Em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3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9" y="2185418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1" y="2185418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7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8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2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9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4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713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5" y="873941"/>
            <a:ext cx="7093435" cy="59872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70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2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3" y="873940"/>
            <a:ext cx="7077369" cy="3125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3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70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8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883920"/>
            <a:ext cx="12192000" cy="5974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321147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4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Em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9" y="2185418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1" y="2185418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0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8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5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9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4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57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5" y="873941"/>
            <a:ext cx="7093435" cy="59872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70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7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3" y="873940"/>
            <a:ext cx="7077369" cy="3125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7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3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70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883920"/>
            <a:ext cx="12192000" cy="5974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3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9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 smtClean="0">
                <a:latin typeface="Arial" charset="0"/>
              </a:rPr>
              <a:t>‘-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9" y="1023930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9" y="2555890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5" y="1"/>
            <a:ext cx="12191997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321147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3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9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dirty="0">
                <a:solidFill>
                  <a:srgbClr val="FFFFFF"/>
                </a:solidFill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9" y="1023930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dirty="0">
              <a:solidFill>
                <a:srgbClr val="666666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9" y="2555890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5" y="1"/>
            <a:ext cx="12191997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321147"/>
            <a:ext cx="5091215" cy="2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6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80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5544">
          <p15:clr>
            <a:srgbClr val="F26B43"/>
          </p15:clr>
        </p15:guide>
        <p15:guide id="5" pos="216">
          <p15:clr>
            <a:srgbClr val="F26B43"/>
          </p15:clr>
        </p15:guide>
        <p15:guide id="6" pos="3348">
          <p15:clr>
            <a:srgbClr val="F26B43"/>
          </p15:clr>
        </p15:guide>
        <p15:guide id="7" pos="3528">
          <p15:clr>
            <a:srgbClr val="F26B43"/>
          </p15:clr>
        </p15:guide>
        <p15:guide id="8" pos="3384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658367" y="3779028"/>
            <a:ext cx="6638544" cy="102363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Challenges and Next Steps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7" y="1042070"/>
            <a:ext cx="6821589" cy="2445046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000" dirty="0" smtClean="0">
                <a:latin typeface="Georgia" panose="02040502050405020303" pitchFamily="18" charset="0"/>
              </a:rPr>
              <a:t> </a:t>
            </a:r>
            <a:r>
              <a:rPr lang="en-US" sz="5300" dirty="0" smtClean="0">
                <a:latin typeface="Georgia" panose="02040502050405020303" pitchFamily="18" charset="0"/>
              </a:rPr>
              <a:t>ACHIEVING 2020 ENROLLMENT GOALS</a:t>
            </a:r>
            <a:r>
              <a:rPr lang="en-US" sz="6000" dirty="0" smtClean="0">
                <a:latin typeface="Georgia" panose="02040502050405020303" pitchFamily="18" charset="0"/>
              </a:rPr>
              <a:t/>
            </a:r>
            <a:br>
              <a:rPr lang="en-US" sz="6000" dirty="0" smtClean="0">
                <a:latin typeface="Georgia" panose="02040502050405020303" pitchFamily="18" charset="0"/>
              </a:rPr>
            </a:br>
            <a:endParaRPr lang="en-US" sz="60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4825" y="685800"/>
            <a:ext cx="324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May 9, </a:t>
            </a:r>
            <a:r>
              <a:rPr lang="en-US" dirty="0" smtClean="0">
                <a:solidFill>
                  <a:schemeClr val="bg1"/>
                </a:solidFill>
              </a:rPr>
              <a:t>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9468" y="2210351"/>
            <a:ext cx="11015472" cy="4618155"/>
          </a:xfrm>
        </p:spPr>
        <p:txBody>
          <a:bodyPr/>
          <a:lstStyle/>
          <a:p>
            <a:pPr marL="690546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Grow total enrollments by 2000 from 2015 levels by 2020</a:t>
            </a:r>
          </a:p>
          <a:p>
            <a:pPr marL="690546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90546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Increase the SAT/ACT Best Score Average to 1200 by 2020</a:t>
            </a:r>
          </a:p>
          <a:p>
            <a:pPr marL="690546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90546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ncrease first to second year retention to 91% by 2020</a:t>
            </a:r>
          </a:p>
          <a:p>
            <a:pPr marL="690546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90546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Maintain 2015 enrollment distribution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by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level (UG/GRAD) through 2020     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9468" y="1138218"/>
            <a:ext cx="10515600" cy="716084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 smtClean="0"/>
              <a:t>ENROLLMENT GOALS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Enrollment Management Council-</a:t>
            </a:r>
            <a:r>
              <a:rPr lang="en-US" sz="2500" dirty="0" smtClean="0">
                <a:solidFill>
                  <a:schemeClr val="tx2"/>
                </a:solidFill>
              </a:rPr>
              <a:t>Modeled Plan</a:t>
            </a:r>
            <a:br>
              <a:rPr lang="en-US" sz="25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2015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9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9468" y="961569"/>
            <a:ext cx="10515600" cy="716084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TOTAL ENROLLMENT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89033528"/>
              </p:ext>
            </p:extLst>
          </p:nvPr>
        </p:nvGraphicFramePr>
        <p:xfrm>
          <a:off x="2415413" y="1667908"/>
          <a:ext cx="7072061" cy="5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3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942033"/>
            <a:ext cx="10515600" cy="716084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ENROLLMENT BY PROGRAM LEVEL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93647052"/>
              </p:ext>
            </p:extLst>
          </p:nvPr>
        </p:nvGraphicFramePr>
        <p:xfrm>
          <a:off x="215012" y="1684673"/>
          <a:ext cx="5614288" cy="504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40330438"/>
              </p:ext>
            </p:extLst>
          </p:nvPr>
        </p:nvGraphicFramePr>
        <p:xfrm>
          <a:off x="6155181" y="1684673"/>
          <a:ext cx="5614288" cy="504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50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768" y="835932"/>
            <a:ext cx="10515600" cy="716084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OBSERVATIONS AND CONCERNS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61029" y="1261710"/>
            <a:ext cx="10961077" cy="4872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14400" lvl="1" indent="-457200">
              <a:buClr>
                <a:srgbClr val="005BBB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rgbClr val="005BB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is being achieved through increases in undergraduate enrollment </a:t>
            </a:r>
          </a:p>
          <a:p>
            <a:pPr lvl="1">
              <a:buClr>
                <a:srgbClr val="005BBB"/>
              </a:buClr>
            </a:pPr>
            <a:endParaRPr lang="en-US" sz="2000" dirty="0" smtClean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rgbClr val="005BB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Growing undergraduate enrollment to cover graduate enrollment declines would likely impact: </a:t>
            </a:r>
          </a:p>
          <a:p>
            <a:pPr marL="1828800" lvl="3" indent="-457200">
              <a:buClr>
                <a:srgbClr val="005BBB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 score or scholarship/aid costs</a:t>
            </a:r>
          </a:p>
          <a:p>
            <a:pPr marL="1828800" lvl="3" indent="-457200">
              <a:buClr>
                <a:srgbClr val="005BBB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etention</a:t>
            </a:r>
          </a:p>
          <a:p>
            <a:pPr marL="1828800" lvl="3" indent="-457200">
              <a:buClr>
                <a:srgbClr val="005BBB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ampus instructional capacity and infrastructures</a:t>
            </a:r>
          </a:p>
          <a:p>
            <a:pPr marL="1828800" lvl="3" indent="-457200">
              <a:buClr>
                <a:srgbClr val="005BBB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UB’s rankings</a:t>
            </a:r>
          </a:p>
          <a:p>
            <a:pPr marL="914400" lvl="1" indent="-457200">
              <a:buClr>
                <a:srgbClr val="005BBB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rgbClr val="005BB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large part of our identity as a comprehensive research university, UB offers exceptional graduate and professional degrees, and educates tomorrow’s professional and academic leaders</a:t>
            </a:r>
          </a:p>
          <a:p>
            <a:pPr lvl="1">
              <a:buClr>
                <a:srgbClr val="005BBB"/>
              </a:buClr>
            </a:pPr>
            <a:endParaRPr lang="en-US" sz="2000" dirty="0" smtClean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rgbClr val="005BB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critical need for advanced degrees (particularly Master’s) for professional careers and societal progress </a:t>
            </a:r>
            <a:endParaRPr lang="en-US" sz="2800" dirty="0" smtClean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468" y="1024966"/>
            <a:ext cx="10515600" cy="716084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6007" y="1741050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tx2"/>
              </a:buClr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9101" y="1741049"/>
            <a:ext cx="11151576" cy="4745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coming months, UB will be working on expanding graduate enrollment while ensuring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continuing to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recruit exceptional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lvl="1">
              <a:buClr>
                <a:schemeClr val="tx2"/>
              </a:buClr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also continue ongoing processes to identify policy, infrastructure and service challenges to achieve a student enrollment of 30,000, and processes that result in increased student quality and increase yield</a:t>
            </a: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1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10206</TotalTime>
  <Words>259</Words>
  <Application>Microsoft Office PowerPoint</Application>
  <PresentationFormat>Custom</PresentationFormat>
  <Paragraphs>60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UB Powerpoint Template</vt:lpstr>
      <vt:lpstr>1_UB Powerpoint Template</vt:lpstr>
      <vt:lpstr> ACHIEVING 2020 ENROLLMENT GOALS </vt:lpstr>
      <vt:lpstr>ENROLLMENT GOALS  Enrollment Management Council-Modeled Plan 2015</vt:lpstr>
      <vt:lpstr>TOTAL ENROLLMENT</vt:lpstr>
      <vt:lpstr>ENROLLMENT BY PROGRAM LEVEL</vt:lpstr>
      <vt:lpstr>OBSERVATIONS AND CONCERNS</vt:lpstr>
      <vt:lpstr>NEXT STEPS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OUR STRATEGIC PRIORITIES</dc:title>
  <dc:creator>Napoli, Patricia</dc:creator>
  <cp:lastModifiedBy>Allen, Lindsay</cp:lastModifiedBy>
  <cp:revision>743</cp:revision>
  <cp:lastPrinted>2017-05-16T13:15:57Z</cp:lastPrinted>
  <dcterms:created xsi:type="dcterms:W3CDTF">2016-12-13T20:30:50Z</dcterms:created>
  <dcterms:modified xsi:type="dcterms:W3CDTF">2017-05-16T13:29:14Z</dcterms:modified>
</cp:coreProperties>
</file>